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5" r:id="rId11"/>
    <p:sldId id="267" r:id="rId12"/>
    <p:sldId id="264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FF00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3" autoAdjust="0"/>
    <p:restoredTop sz="94660"/>
  </p:normalViewPr>
  <p:slideViewPr>
    <p:cSldViewPr>
      <p:cViewPr varScale="1">
        <p:scale>
          <a:sx n="100" d="100"/>
          <a:sy n="100" d="100"/>
        </p:scale>
        <p:origin x="-3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7E10D-F394-4473-8CA8-F6DAFCA948CD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8DB0A-2A58-42ED-AA86-6A088FE21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dzikm@yandex.by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0_2560_1600_beautypic.ru.jpg"/>
          <p:cNvPicPr/>
          <p:nvPr/>
        </p:nvPicPr>
        <p:blipFill>
          <a:blip r:embed="rId2">
            <a:lum bright="31000" contrast="-44000"/>
          </a:blip>
          <a:stretch>
            <a:fillRect/>
          </a:stretch>
        </p:blipFill>
        <p:spPr>
          <a:xfrm>
            <a:off x="-834707" y="-357187"/>
            <a:ext cx="10813415" cy="7572375"/>
          </a:xfrm>
          <a:prstGeom prst="rect">
            <a:avLst/>
          </a:prstGeom>
        </p:spPr>
      </p:pic>
      <p:pic>
        <p:nvPicPr>
          <p:cNvPr id="5" name="Рисунок 4" descr="cyclists-4265291_1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14290"/>
            <a:ext cx="3901440" cy="2581656"/>
          </a:xfrm>
          <a:prstGeom prst="rect">
            <a:avLst/>
          </a:prstGeom>
          <a:ln w="28575"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6215082"/>
            <a:ext cx="3714776" cy="50006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(велосипедный)</a:t>
            </a:r>
            <a:endParaRPr lang="ru-RU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208383_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2717" y="4214818"/>
            <a:ext cx="3961283" cy="2428892"/>
          </a:xfrm>
          <a:prstGeom prst="rect">
            <a:avLst/>
          </a:prstGeom>
          <a:ln w="28575"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4778" y="571480"/>
            <a:ext cx="4929222" cy="214314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Туристический маршрут</a:t>
            </a:r>
            <a:endParaRPr lang="ru-RU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571744"/>
            <a:ext cx="8143932" cy="47705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000" b="1" dirty="0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«Ад </a:t>
            </a:r>
            <a:r>
              <a:rPr lang="ru-RU" sz="6000" b="1" dirty="0" err="1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прадзеда</a:t>
            </a:r>
            <a:r>
              <a:rPr lang="be-BY" sz="6000" b="1" dirty="0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ў</a:t>
            </a:r>
            <a:r>
              <a:rPr lang="ru-RU" sz="6000" b="1" dirty="0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6000" b="1" dirty="0" err="1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спакон</a:t>
            </a:r>
            <a:r>
              <a:rPr lang="ru-RU" sz="6000" b="1" dirty="0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6000" b="1" dirty="0" err="1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вякоў</a:t>
            </a:r>
            <a:r>
              <a:rPr lang="ru-RU" sz="6000" b="1" dirty="0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 мне </a:t>
            </a:r>
            <a:r>
              <a:rPr lang="ru-RU" sz="6000" b="1" dirty="0" err="1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засталася</a:t>
            </a:r>
            <a:r>
              <a:rPr lang="ru-RU" sz="6000" b="1" dirty="0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 </a:t>
            </a:r>
          </a:p>
          <a:p>
            <a:r>
              <a:rPr lang="ru-RU" sz="6000" b="1" dirty="0" err="1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спадчына</a:t>
            </a:r>
            <a:r>
              <a:rPr lang="ru-RU" sz="6000" b="1" dirty="0" smtClean="0">
                <a:ln w="22225">
                  <a:solidFill>
                    <a:srgbClr val="00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 pitchFamily="18" charset="0"/>
              </a:rPr>
              <a:t>»</a:t>
            </a:r>
          </a:p>
          <a:p>
            <a:endParaRPr lang="ru-RU" sz="6400" b="1" cap="none" spc="0" dirty="0">
              <a:ln w="22225">
                <a:solidFill>
                  <a:srgbClr val="00FFFF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0_2560_1600_beautypic.ru.jpg"/>
          <p:cNvPicPr/>
          <p:nvPr/>
        </p:nvPicPr>
        <p:blipFill>
          <a:blip r:embed="rId2">
            <a:lum bright="31000" contrast="-44000"/>
          </a:blip>
          <a:stretch>
            <a:fillRect/>
          </a:stretch>
        </p:blipFill>
        <p:spPr>
          <a:xfrm>
            <a:off x="-834707" y="-357187"/>
            <a:ext cx="10813415" cy="7572375"/>
          </a:xfrm>
          <a:prstGeom prst="rect">
            <a:avLst/>
          </a:prstGeom>
        </p:spPr>
      </p:pic>
      <p:pic>
        <p:nvPicPr>
          <p:cNvPr id="6" name="Рисунок 5" descr="C:\Users\dzikm\Desktop\фото герб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4348" y="428604"/>
            <a:ext cx="7786742" cy="5072098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642910" y="6000768"/>
            <a:ext cx="7772400" cy="50005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200" b="1" dirty="0" smtClean="0">
                <a:solidFill>
                  <a:srgbClr val="002060"/>
                </a:solidFill>
              </a:rPr>
              <a:t>Памятник археологии: курганный могильник Х</a:t>
            </a:r>
            <a:r>
              <a:rPr lang="en-US" sz="2200" b="1" dirty="0" smtClean="0">
                <a:solidFill>
                  <a:srgbClr val="002060"/>
                </a:solidFill>
              </a:rPr>
              <a:t>I</a:t>
            </a:r>
            <a:r>
              <a:rPr lang="ru-RU" sz="2200" b="1" dirty="0" smtClean="0">
                <a:solidFill>
                  <a:srgbClr val="002060"/>
                </a:solidFill>
              </a:rPr>
              <a:t>-Х</a:t>
            </a:r>
            <a:r>
              <a:rPr lang="en-US" sz="2200" b="1" dirty="0" smtClean="0">
                <a:solidFill>
                  <a:srgbClr val="002060"/>
                </a:solidFill>
              </a:rPr>
              <a:t>II</a:t>
            </a:r>
            <a:r>
              <a:rPr lang="ru-RU" sz="2200" b="1" dirty="0" smtClean="0">
                <a:solidFill>
                  <a:srgbClr val="002060"/>
                </a:solidFill>
              </a:rPr>
              <a:t> в.в. (внесён в список историко-культурных ценностей Республики Беларусь)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между д.  </a:t>
            </a:r>
            <a:r>
              <a:rPr lang="ru-RU" sz="2200" b="1" dirty="0" err="1" smtClean="0">
                <a:solidFill>
                  <a:srgbClr val="002060"/>
                </a:solidFill>
              </a:rPr>
              <a:t>Юцки</a:t>
            </a:r>
            <a:r>
              <a:rPr lang="ru-RU" sz="2200" b="1" dirty="0" smtClean="0">
                <a:solidFill>
                  <a:srgbClr val="002060"/>
                </a:solidFill>
              </a:rPr>
              <a:t> и д. </a:t>
            </a:r>
            <a:r>
              <a:rPr lang="ru-RU" sz="2200" b="1" dirty="0" err="1" smtClean="0">
                <a:solidFill>
                  <a:srgbClr val="002060"/>
                </a:solidFill>
              </a:rPr>
              <a:t>Криштафово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0_2560_1600_beautypic.ru.jpg"/>
          <p:cNvPicPr/>
          <p:nvPr/>
        </p:nvPicPr>
        <p:blipFill>
          <a:blip r:embed="rId2">
            <a:lum bright="31000" contrast="-44000"/>
          </a:blip>
          <a:stretch>
            <a:fillRect/>
          </a:stretch>
        </p:blipFill>
        <p:spPr>
          <a:xfrm>
            <a:off x="-834707" y="-357187"/>
            <a:ext cx="10813415" cy="75723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5721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Городище </a:t>
            </a:r>
            <a:r>
              <a:rPr lang="en-US" sz="2400" b="1" dirty="0" smtClean="0">
                <a:solidFill>
                  <a:srgbClr val="002060"/>
                </a:solidFill>
              </a:rPr>
              <a:t>V</a:t>
            </a:r>
            <a:r>
              <a:rPr lang="ru-RU" sz="2400" b="1" dirty="0" smtClean="0">
                <a:solidFill>
                  <a:srgbClr val="002060"/>
                </a:solidFill>
              </a:rPr>
              <a:t> в. до н.э. –</a:t>
            </a:r>
            <a:r>
              <a:rPr lang="en-US" sz="2400" b="1" dirty="0" smtClean="0">
                <a:solidFill>
                  <a:srgbClr val="002060"/>
                </a:solidFill>
              </a:rPr>
              <a:t> XIII</a:t>
            </a:r>
            <a:r>
              <a:rPr lang="ru-RU" sz="2400" b="1" dirty="0" smtClean="0">
                <a:solidFill>
                  <a:srgbClr val="002060"/>
                </a:solidFill>
              </a:rPr>
              <a:t> в.н.э. (внесено в список историко-культурных ценностей Республики Беларусь)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 лесном массиве на окраине д. </a:t>
            </a:r>
            <a:r>
              <a:rPr lang="ru-RU" sz="2400" b="1" dirty="0" err="1" smtClean="0">
                <a:solidFill>
                  <a:srgbClr val="002060"/>
                </a:solidFill>
              </a:rPr>
              <a:t>Юцки</a:t>
            </a: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C:\Users\dzikm\Desktop\Юцки\14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285728"/>
            <a:ext cx="3571900" cy="5048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0_2560_1600_beautypic.ru.jpg"/>
          <p:cNvPicPr/>
          <p:nvPr/>
        </p:nvPicPr>
        <p:blipFill>
          <a:blip r:embed="rId2">
            <a:lum bright="31000" contrast="-44000"/>
          </a:blip>
          <a:stretch>
            <a:fillRect/>
          </a:stretch>
        </p:blipFill>
        <p:spPr>
          <a:xfrm>
            <a:off x="-834707" y="-357187"/>
            <a:ext cx="10813415" cy="7572375"/>
          </a:xfrm>
          <a:prstGeom prst="rect">
            <a:avLst/>
          </a:prstGeom>
        </p:spPr>
      </p:pic>
      <p:pic>
        <p:nvPicPr>
          <p:cNvPr id="2052" name="Picture 4" descr="https://content.onliner.by/news/1400x5616/9685684be4fae66aa34d2b37a6920d47.jpeg"/>
          <p:cNvPicPr>
            <a:picLocks noChangeAspect="1" noChangeArrowheads="1"/>
          </p:cNvPicPr>
          <p:nvPr/>
        </p:nvPicPr>
        <p:blipFill>
          <a:blip r:embed="rId3"/>
          <a:srcRect b="4896"/>
          <a:stretch>
            <a:fillRect/>
          </a:stretch>
        </p:blipFill>
        <p:spPr bwMode="auto">
          <a:xfrm>
            <a:off x="3714744" y="2643182"/>
            <a:ext cx="5072098" cy="3143272"/>
          </a:xfrm>
          <a:prstGeom prst="rect">
            <a:avLst/>
          </a:prstGeom>
          <a:noFill/>
          <a:ln w="25400"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714348" y="5786454"/>
            <a:ext cx="7772400" cy="8985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Гидрологический памятник природы –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родник «</a:t>
            </a:r>
            <a:r>
              <a:rPr lang="ru-RU" sz="2800" b="1" dirty="0" err="1" smtClean="0">
                <a:solidFill>
                  <a:srgbClr val="002060"/>
                </a:solidFill>
              </a:rPr>
              <a:t>Юцковский</a:t>
            </a:r>
            <a:r>
              <a:rPr lang="ru-RU" sz="2800" b="1" dirty="0" smtClean="0">
                <a:solidFill>
                  <a:srgbClr val="002060"/>
                </a:solidFill>
              </a:rPr>
              <a:t>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content.onliner.by/news/1100x5616/c1d48319fd6243beebab08da0f5573dd.jpeg"/>
          <p:cNvPicPr>
            <a:picLocks noChangeAspect="1" noChangeArrowheads="1"/>
          </p:cNvPicPr>
          <p:nvPr/>
        </p:nvPicPr>
        <p:blipFill>
          <a:blip r:embed="rId4"/>
          <a:srcRect b="4304"/>
          <a:stretch>
            <a:fillRect/>
          </a:stretch>
        </p:blipFill>
        <p:spPr bwMode="auto">
          <a:xfrm>
            <a:off x="285720" y="214291"/>
            <a:ext cx="4929222" cy="3214709"/>
          </a:xfrm>
          <a:prstGeom prst="rect">
            <a:avLst/>
          </a:prstGeom>
          <a:noFill/>
          <a:ln w="25400">
            <a:noFill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0_2560_1600_beautypic.ru.jpg"/>
          <p:cNvPicPr/>
          <p:nvPr/>
        </p:nvPicPr>
        <p:blipFill>
          <a:blip r:embed="rId2">
            <a:lum bright="31000" contrast="-44000"/>
          </a:blip>
          <a:stretch>
            <a:fillRect/>
          </a:stretch>
        </p:blipFill>
        <p:spPr>
          <a:xfrm>
            <a:off x="-834707" y="-357187"/>
            <a:ext cx="10813415" cy="75723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ГУ «Дзержинский районный историко-краеведческий музей»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Адрес: </a:t>
            </a:r>
            <a:r>
              <a:rPr lang="ru-RU" b="1" dirty="0" smtClean="0"/>
              <a:t>г. Дзержинск, ул. Ленинградская, 6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</a:rPr>
              <a:t>Телефон: </a:t>
            </a:r>
            <a:r>
              <a:rPr lang="ru-RU" b="1" dirty="0" smtClean="0"/>
              <a:t>+375 1716 5 24 57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/>
              <a:t>E</a:t>
            </a:r>
            <a:r>
              <a:rPr lang="ru-RU" b="1" dirty="0" smtClean="0"/>
              <a:t>-</a:t>
            </a:r>
            <a:r>
              <a:rPr lang="en-US" b="1" dirty="0" smtClean="0"/>
              <a:t>mail</a:t>
            </a:r>
            <a:r>
              <a:rPr lang="ru-RU" b="1" dirty="0" smtClean="0"/>
              <a:t>: </a:t>
            </a:r>
            <a:r>
              <a:rPr lang="en-US" b="1" u="sng" dirty="0" err="1" smtClean="0">
                <a:hlinkClick r:id="rId3"/>
              </a:rPr>
              <a:t>dzikm</a:t>
            </a:r>
            <a:r>
              <a:rPr lang="ru-RU" b="1" u="sng" dirty="0" smtClean="0">
                <a:hlinkClick r:id="rId3"/>
              </a:rPr>
              <a:t>@</a:t>
            </a:r>
            <a:r>
              <a:rPr lang="en-US" b="1" u="sng" dirty="0" err="1" smtClean="0">
                <a:hlinkClick r:id="rId3"/>
              </a:rPr>
              <a:t>yandex</a:t>
            </a:r>
            <a:r>
              <a:rPr lang="ru-RU" b="1" u="sng" dirty="0" smtClean="0">
                <a:hlinkClick r:id="rId3"/>
              </a:rPr>
              <a:t>.</a:t>
            </a:r>
            <a:r>
              <a:rPr lang="en-US" b="1" u="sng" dirty="0" smtClean="0">
                <a:hlinkClick r:id="rId3"/>
              </a:rPr>
              <a:t>by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0_2560_1600_beautypic.ru.jpg"/>
          <p:cNvPicPr/>
          <p:nvPr/>
        </p:nvPicPr>
        <p:blipFill>
          <a:blip r:embed="rId2">
            <a:lum bright="31000" contrast="-44000"/>
          </a:blip>
          <a:stretch>
            <a:fillRect/>
          </a:stretch>
        </p:blipFill>
        <p:spPr>
          <a:xfrm>
            <a:off x="-834707" y="-357187"/>
            <a:ext cx="10813415" cy="75723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357430"/>
            <a:ext cx="3529010" cy="1470025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rgbClr val="002060"/>
                </a:solidFill>
              </a:rPr>
              <a:t>Туристический </a:t>
            </a:r>
            <a:r>
              <a:rPr lang="ru-RU" sz="2800" b="1" dirty="0" err="1" smtClean="0">
                <a:solidFill>
                  <a:srgbClr val="002060"/>
                </a:solidFill>
              </a:rPr>
              <a:t>веломаршрут</a:t>
            </a:r>
            <a:r>
              <a:rPr lang="ru-RU" sz="2800" b="1" dirty="0" smtClean="0">
                <a:solidFill>
                  <a:srgbClr val="002060"/>
                </a:solidFill>
              </a:rPr>
              <a:t> начинается у здания Дзержинского районного историко-краеведческого музея и заканчивается возле памятника природы республиканского значения - родник   «</a:t>
            </a:r>
            <a:r>
              <a:rPr lang="ru-RU" sz="2800" b="1" dirty="0" err="1" smtClean="0">
                <a:solidFill>
                  <a:srgbClr val="002060"/>
                </a:solidFill>
              </a:rPr>
              <a:t>Юцковский</a:t>
            </a:r>
            <a:r>
              <a:rPr lang="ru-RU" sz="2800" b="1" dirty="0" smtClean="0">
                <a:solidFill>
                  <a:srgbClr val="002060"/>
                </a:solidFill>
              </a:rPr>
              <a:t>».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l="33724" t="17361" r="29818" b="8854"/>
          <a:stretch>
            <a:fillRect/>
          </a:stretch>
        </p:blipFill>
        <p:spPr bwMode="auto">
          <a:xfrm>
            <a:off x="4214810" y="357166"/>
            <a:ext cx="4429156" cy="60722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0_2560_1600_beautypic.ru.jpg"/>
          <p:cNvPicPr/>
          <p:nvPr/>
        </p:nvPicPr>
        <p:blipFill>
          <a:blip r:embed="rId2">
            <a:lum bright="31000" contrast="-44000"/>
          </a:blip>
          <a:stretch>
            <a:fillRect/>
          </a:stretch>
        </p:blipFill>
        <p:spPr>
          <a:xfrm>
            <a:off x="-834707" y="-357187"/>
            <a:ext cx="10813415" cy="7572375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55831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Маршрут проходит по историческим, героическим и просто красивым местам </a:t>
            </a:r>
            <a:r>
              <a:rPr lang="ru-RU" sz="6000" b="1" dirty="0" err="1" smtClean="0">
                <a:solidFill>
                  <a:srgbClr val="002060"/>
                </a:solidFill>
              </a:rPr>
              <a:t>Дзержинщины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0_2560_1600_beautypic.ru.jpg"/>
          <p:cNvPicPr/>
          <p:nvPr/>
        </p:nvPicPr>
        <p:blipFill>
          <a:blip r:embed="rId2">
            <a:lum bright="31000" contrast="-44000"/>
          </a:blip>
          <a:stretch>
            <a:fillRect/>
          </a:stretch>
        </p:blipFill>
        <p:spPr>
          <a:xfrm>
            <a:off x="-834707" y="-357187"/>
            <a:ext cx="10813415" cy="75723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00034" y="5643578"/>
            <a:ext cx="7772400" cy="8572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Памятник жертвам фашизма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г. Дзержинск, ул. Первомайская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6" name="Рисунок 5" descr="image.png"/>
          <p:cNvPicPr/>
          <p:nvPr/>
        </p:nvPicPr>
        <p:blipFill>
          <a:blip r:embed="rId3"/>
          <a:srcRect l="31077" r="38769" b="25796"/>
          <a:stretch>
            <a:fillRect/>
          </a:stretch>
        </p:blipFill>
        <p:spPr>
          <a:xfrm>
            <a:off x="3000364" y="500042"/>
            <a:ext cx="3214709" cy="4357718"/>
          </a:xfrm>
          <a:prstGeom prst="rect">
            <a:avLst/>
          </a:prstGeom>
          <a:ln w="28575">
            <a:noFill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0_2560_1600_beautypic.ru.jpg"/>
          <p:cNvPicPr/>
          <p:nvPr/>
        </p:nvPicPr>
        <p:blipFill>
          <a:blip r:embed="rId2">
            <a:lum bright="31000" contrast="-44000"/>
          </a:blip>
          <a:stretch>
            <a:fillRect/>
          </a:stretch>
        </p:blipFill>
        <p:spPr>
          <a:xfrm>
            <a:off x="-834707" y="-357187"/>
            <a:ext cx="10813415" cy="7572375"/>
          </a:xfrm>
          <a:prstGeom prst="rect">
            <a:avLst/>
          </a:prstGeom>
        </p:spPr>
      </p:pic>
      <p:pic>
        <p:nvPicPr>
          <p:cNvPr id="6" name="Рисунок 5" descr="dzerzhinsk-belarus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500042"/>
            <a:ext cx="7715304" cy="5214974"/>
          </a:xfrm>
          <a:prstGeom prst="rect">
            <a:avLst/>
          </a:prstGeom>
          <a:ln w="22225"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5643578"/>
            <a:ext cx="7772400" cy="104139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Костёл Святой Анны (1439 г.)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г. Дзержинск, ул. Первомайская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0_2560_1600_beautypic.ru.jpg"/>
          <p:cNvPicPr/>
          <p:nvPr/>
        </p:nvPicPr>
        <p:blipFill>
          <a:blip r:embed="rId2">
            <a:lum bright="31000" contrast="-44000"/>
          </a:blip>
          <a:stretch>
            <a:fillRect/>
          </a:stretch>
        </p:blipFill>
        <p:spPr>
          <a:xfrm>
            <a:off x="-834707" y="-357187"/>
            <a:ext cx="10813415" cy="7572375"/>
          </a:xfrm>
          <a:prstGeom prst="rect">
            <a:avLst/>
          </a:prstGeom>
        </p:spPr>
      </p:pic>
      <p:pic>
        <p:nvPicPr>
          <p:cNvPr id="7" name="Рисунок 6" descr="dzerzhinsk-gor_2.jpg"/>
          <p:cNvPicPr>
            <a:picLocks noChangeAspect="1"/>
          </p:cNvPicPr>
          <p:nvPr/>
        </p:nvPicPr>
        <p:blipFill>
          <a:blip r:embed="rId3"/>
          <a:srcRect b="4990"/>
          <a:stretch>
            <a:fillRect/>
          </a:stretch>
        </p:blipFill>
        <p:spPr>
          <a:xfrm>
            <a:off x="3786182" y="2643182"/>
            <a:ext cx="5106885" cy="3143272"/>
          </a:xfrm>
          <a:prstGeom prst="rect">
            <a:avLst/>
          </a:prstGeom>
          <a:ln w="22225">
            <a:noFill/>
          </a:ln>
        </p:spPr>
      </p:pic>
      <p:pic>
        <p:nvPicPr>
          <p:cNvPr id="6" name="Рисунок 5" descr="d5af58a31e8c9c2ea958eeebfacce6f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85728"/>
            <a:ext cx="5214974" cy="3477957"/>
          </a:xfrm>
          <a:prstGeom prst="rect">
            <a:avLst/>
          </a:prstGeom>
          <a:ln w="22225"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714348" y="5643578"/>
            <a:ext cx="7772400" cy="969962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</a:rPr>
              <a:t>Гаштольдова</a:t>
            </a:r>
            <a:r>
              <a:rPr lang="ru-RU" sz="2800" b="1" dirty="0" smtClean="0">
                <a:solidFill>
                  <a:srgbClr val="002060"/>
                </a:solidFill>
              </a:rPr>
              <a:t> гора ( урочище «</a:t>
            </a:r>
            <a:r>
              <a:rPr lang="ru-RU" sz="2800" b="1" dirty="0" err="1" smtClean="0">
                <a:solidFill>
                  <a:srgbClr val="002060"/>
                </a:solidFill>
              </a:rPr>
              <a:t>Кальвинщина</a:t>
            </a:r>
            <a:r>
              <a:rPr lang="ru-RU" sz="2800" b="1" dirty="0" smtClean="0">
                <a:solidFill>
                  <a:srgbClr val="002060"/>
                </a:solidFill>
              </a:rPr>
              <a:t>»)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г. Дзержинск, ул.Первомайская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0_2560_1600_beautypic.ru.jpg"/>
          <p:cNvPicPr/>
          <p:nvPr/>
        </p:nvPicPr>
        <p:blipFill>
          <a:blip r:embed="rId2">
            <a:lum bright="31000" contrast="-44000"/>
          </a:blip>
          <a:stretch>
            <a:fillRect/>
          </a:stretch>
        </p:blipFill>
        <p:spPr>
          <a:xfrm>
            <a:off x="-834707" y="-357187"/>
            <a:ext cx="10813415" cy="7572375"/>
          </a:xfrm>
          <a:prstGeom prst="rect">
            <a:avLst/>
          </a:prstGeom>
        </p:spPr>
      </p:pic>
      <p:pic>
        <p:nvPicPr>
          <p:cNvPr id="2" name="Рисунок 1" descr="IMG_20210330_151323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214290"/>
            <a:ext cx="6500826" cy="487562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35782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Артиллерийский ДОТ на линии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Минского укрепрайона (1935 г.)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возле д. </a:t>
            </a:r>
            <a:r>
              <a:rPr lang="ru-RU" sz="2800" b="1" dirty="0" err="1" smtClean="0">
                <a:solidFill>
                  <a:srgbClr val="002060"/>
                </a:solidFill>
              </a:rPr>
              <a:t>Ярошовка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0_2560_1600_beautypic.ru.jpg"/>
          <p:cNvPicPr/>
          <p:nvPr/>
        </p:nvPicPr>
        <p:blipFill>
          <a:blip r:embed="rId2">
            <a:lum bright="31000" contrast="-44000"/>
          </a:blip>
          <a:stretch>
            <a:fillRect/>
          </a:stretch>
        </p:blipFill>
        <p:spPr>
          <a:xfrm>
            <a:off x="-834707" y="-357187"/>
            <a:ext cx="10813415" cy="7572375"/>
          </a:xfrm>
          <a:prstGeom prst="rect">
            <a:avLst/>
          </a:prstGeom>
        </p:spPr>
      </p:pic>
      <p:pic>
        <p:nvPicPr>
          <p:cNvPr id="6" name="Рисунок 5" descr="70cd82f05ba338caaa2f5a86b6afdc76.5404702a2b75d3bc16912ae5f46557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428604"/>
            <a:ext cx="7572428" cy="5143536"/>
          </a:xfrm>
          <a:prstGeom prst="rect">
            <a:avLst/>
          </a:prstGeom>
          <a:ln w="28575"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214282" y="5643578"/>
            <a:ext cx="8572500" cy="135731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Могила </a:t>
            </a:r>
            <a:r>
              <a:rPr lang="ru-RU" sz="2800" b="1" dirty="0" err="1" smtClean="0">
                <a:solidFill>
                  <a:srgbClr val="002060"/>
                </a:solidFill>
              </a:rPr>
              <a:t>Каруся</a:t>
            </a:r>
            <a:r>
              <a:rPr lang="ru-RU" sz="2800" b="1" dirty="0" smtClean="0">
                <a:solidFill>
                  <a:srgbClr val="002060"/>
                </a:solidFill>
              </a:rPr>
              <a:t> Каганца (Казимира Карловича </a:t>
            </a:r>
            <a:r>
              <a:rPr lang="ru-RU" sz="2800" b="1" dirty="0" err="1" smtClean="0">
                <a:solidFill>
                  <a:srgbClr val="002060"/>
                </a:solidFill>
              </a:rPr>
              <a:t>Костровицкого</a:t>
            </a:r>
            <a:r>
              <a:rPr lang="ru-RU" sz="2800" b="1" dirty="0" smtClean="0">
                <a:solidFill>
                  <a:srgbClr val="002060"/>
                </a:solidFill>
              </a:rPr>
              <a:t>), (1868-1918</a:t>
            </a:r>
            <a:r>
              <a:rPr lang="ru-RU" sz="2800" dirty="0" smtClean="0"/>
              <a:t>)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д. Большие Новосёлки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0_2560_1600_beautypic.ru.jpg"/>
          <p:cNvPicPr/>
          <p:nvPr/>
        </p:nvPicPr>
        <p:blipFill>
          <a:blip r:embed="rId2">
            <a:lum bright="31000" contrast="-44000"/>
          </a:blip>
          <a:stretch>
            <a:fillRect/>
          </a:stretch>
        </p:blipFill>
        <p:spPr>
          <a:xfrm>
            <a:off x="-834707" y="-357187"/>
            <a:ext cx="10813415" cy="7572375"/>
          </a:xfrm>
          <a:prstGeom prst="rect">
            <a:avLst/>
          </a:prstGeom>
        </p:spPr>
      </p:pic>
      <p:pic>
        <p:nvPicPr>
          <p:cNvPr id="4" name="Рисунок 3" descr="e1183fbca868ced80765bceda1822497.5404702a2b75d3bc16912ae5f46557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571480"/>
            <a:ext cx="7786742" cy="5143536"/>
          </a:xfrm>
          <a:prstGeom prst="rect">
            <a:avLst/>
          </a:prstGeom>
          <a:ln w="28575"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42910" y="6000750"/>
            <a:ext cx="7772400" cy="85725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Усадьба </a:t>
            </a:r>
            <a:r>
              <a:rPr lang="ru-RU" sz="2800" b="1" dirty="0" err="1" smtClean="0">
                <a:solidFill>
                  <a:srgbClr val="002060"/>
                </a:solidFill>
              </a:rPr>
              <a:t>Костровицких</a:t>
            </a:r>
            <a:r>
              <a:rPr lang="ru-RU" sz="2800" b="1" dirty="0" smtClean="0">
                <a:solidFill>
                  <a:srgbClr val="002060"/>
                </a:solidFill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</a:rPr>
              <a:t>Здзеховских</a:t>
            </a:r>
            <a:r>
              <a:rPr lang="ru-RU" sz="2800" b="1" dirty="0" smtClean="0">
                <a:solidFill>
                  <a:srgbClr val="002060"/>
                </a:solidFill>
              </a:rPr>
              <a:t> (1830-е гг.)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д. Большие Новосёлки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140</Words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Туристический маршрут</vt:lpstr>
      <vt:lpstr>Туристический веломаршрут начинается у здания Дзержинского районного историко-краеведческого музея и заканчивается возле памятника природы республиканского значения - родник   «Юцковский».</vt:lpstr>
      <vt:lpstr>Маршрут проходит по историческим, героическим и просто красивым местам Дзержинщины</vt:lpstr>
      <vt:lpstr> Памятник жертвам фашизма г. Дзержинск, ул. Первомайская </vt:lpstr>
      <vt:lpstr>Костёл Святой Анны (1439 г.) г. Дзержинск, ул. Первомайская</vt:lpstr>
      <vt:lpstr>Гаштольдова гора ( урочище «Кальвинщина») г. Дзержинск, ул.Первомайская</vt:lpstr>
      <vt:lpstr>Артиллерийский ДОТ на линии  Минского укрепрайона (1935 г.) возле д. Ярошовка</vt:lpstr>
      <vt:lpstr>Могила Каруся Каганца (Казимира Карловича Костровицкого), (1868-1918)   д. Большие Новосёлки</vt:lpstr>
      <vt:lpstr>Усадьба Костровицких, Здзеховских (1830-е гг.)  д. Большие Новосёлки  </vt:lpstr>
      <vt:lpstr> Памятник археологии: курганный могильник ХI-ХII в.в. (внесён в список историко-культурных ценностей Республики Беларусь) между д.  Юцки и д. Криштафово </vt:lpstr>
      <vt:lpstr>Городище V в. до н.э. – XIII в.н.э. (внесено в список историко-культурных ценностей Республики Беларусь) в лесном массиве на окраине д. Юцки </vt:lpstr>
      <vt:lpstr>Гидрологический памятник природы –  родник «Юцковский»</vt:lpstr>
      <vt:lpstr>ГУ «Дзержинский районный историко-краеведческий музей»  Адрес: г. Дзержинск, ул. Ленинградская, 6  Телефон: +375 1716 5 24 57  E-mail: dzikm@yandex.by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Туристический веломаршрут</dc:title>
  <dc:creator>klish</dc:creator>
  <cp:lastModifiedBy>User</cp:lastModifiedBy>
  <cp:revision>30</cp:revision>
  <dcterms:created xsi:type="dcterms:W3CDTF">2021-02-01T18:14:32Z</dcterms:created>
  <dcterms:modified xsi:type="dcterms:W3CDTF">2021-04-08T06:56:32Z</dcterms:modified>
</cp:coreProperties>
</file>